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282" r:id="rId4"/>
    <p:sldId id="284" r:id="rId5"/>
    <p:sldId id="285" r:id="rId6"/>
    <p:sldId id="274" r:id="rId7"/>
    <p:sldId id="283" r:id="rId8"/>
    <p:sldId id="268" r:id="rId9"/>
    <p:sldId id="269" r:id="rId10"/>
    <p:sldId id="270" r:id="rId11"/>
    <p:sldId id="265" r:id="rId12"/>
    <p:sldId id="266" r:id="rId13"/>
    <p:sldId id="287" r:id="rId14"/>
    <p:sldId id="276" r:id="rId15"/>
    <p:sldId id="278" r:id="rId16"/>
    <p:sldId id="279" r:id="rId17"/>
    <p:sldId id="280" r:id="rId18"/>
    <p:sldId id="289" r:id="rId19"/>
    <p:sldId id="290" r:id="rId20"/>
    <p:sldId id="291" r:id="rId21"/>
    <p:sldId id="281" r:id="rId22"/>
    <p:sldId id="273" r:id="rId23"/>
    <p:sldId id="292" r:id="rId24"/>
    <p:sldId id="29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7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30BB29-17D6-7B4E-A717-146B1C08DEB1}" type="datetimeFigureOut">
              <a:rPr lang="en-US" smtClean="0"/>
              <a:t>1/31/17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84571A-9562-294B-8891-44D79CBB9E77}" type="slidenum">
              <a:rPr lang="en-US" smtClean="0"/>
              <a:t>‹#›</a:t>
            </a:fld>
            <a:endParaRPr lang="en-US"/>
          </a:p>
        </p:txBody>
      </p:sp>
    </p:spTree>
    <p:extLst>
      <p:ext uri="{BB962C8B-B14F-4D97-AF65-F5344CB8AC3E}">
        <p14:creationId xmlns:p14="http://schemas.microsoft.com/office/powerpoint/2010/main" val="8801190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cover slide to add your church or organization’s name and location, and add a title for your presentation if applicable.</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a:t>
            </a:fld>
            <a:endParaRPr lang="en-US"/>
          </a:p>
        </p:txBody>
      </p:sp>
    </p:spTree>
    <p:extLst>
      <p:ext uri="{BB962C8B-B14F-4D97-AF65-F5344CB8AC3E}">
        <p14:creationId xmlns:p14="http://schemas.microsoft.com/office/powerpoint/2010/main" val="3051124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Jobs for Life aims to accomplish.</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10</a:t>
            </a:fld>
            <a:endParaRPr lang="en-US"/>
          </a:p>
        </p:txBody>
      </p:sp>
    </p:spTree>
    <p:extLst>
      <p:ext uri="{BB962C8B-B14F-4D97-AF65-F5344CB8AC3E}">
        <p14:creationId xmlns:p14="http://schemas.microsoft.com/office/powerpoint/2010/main" val="307978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Jobs</a:t>
            </a:r>
            <a:r>
              <a:rPr lang="en-US" baseline="0" dirty="0" smtClean="0"/>
              <a:t> for Life’s vision is to see all people living and working for the glory of God.</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11</a:t>
            </a:fld>
            <a:endParaRPr lang="en-US"/>
          </a:p>
        </p:txBody>
      </p:sp>
    </p:spTree>
    <p:extLst>
      <p:ext uri="{BB962C8B-B14F-4D97-AF65-F5344CB8AC3E}">
        <p14:creationId xmlns:p14="http://schemas.microsoft.com/office/powerpoint/2010/main" val="1892882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Jobs for Life’s mission is to engage and equip the Local Church to address the impact of joblessness and poverty through the dignity of work.</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12</a:t>
            </a:fld>
            <a:endParaRPr lang="en-US"/>
          </a:p>
        </p:txBody>
      </p:sp>
    </p:spTree>
    <p:extLst>
      <p:ext uri="{BB962C8B-B14F-4D97-AF65-F5344CB8AC3E}">
        <p14:creationId xmlns:p14="http://schemas.microsoft.com/office/powerpoint/2010/main" val="2795712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answer to the issue of poverty and joblessness is the Local Church. Jobs for Life is a discipleship platform the church,</a:t>
            </a:r>
            <a:r>
              <a:rPr lang="en-US" baseline="0" dirty="0" smtClean="0"/>
              <a:t> and other Christ-centered organizations, can incorporate into their ministry to help men and women understand the dignity of work and find meaningful employment.</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13</a:t>
            </a:fld>
            <a:endParaRPr lang="en-US"/>
          </a:p>
        </p:txBody>
      </p:sp>
    </p:spTree>
    <p:extLst>
      <p:ext uri="{BB962C8B-B14F-4D97-AF65-F5344CB8AC3E}">
        <p14:creationId xmlns:p14="http://schemas.microsoft.com/office/powerpoint/2010/main" val="4079924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Jobs for Life classes are led by church</a:t>
            </a:r>
            <a:r>
              <a:rPr lang="en-US" baseline="0" dirty="0" smtClean="0"/>
              <a:t> members, volunteers, and members of the community. The curriculum taught in the Jobs for Life classes is Biblically-based and focuses on Identity, Character, and Community (which we will discuss later). The class typically last for 8 weeks, with two classes taught per week (16 sessions total). Each class usually lasts for 2-2.5 hours.</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14</a:t>
            </a:fld>
            <a:endParaRPr lang="en-US"/>
          </a:p>
        </p:txBody>
      </p:sp>
    </p:spTree>
    <p:extLst>
      <p:ext uri="{BB962C8B-B14F-4D97-AF65-F5344CB8AC3E}">
        <p14:creationId xmlns:p14="http://schemas.microsoft.com/office/powerpoint/2010/main" val="2682603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Jobs for Life class, students learn soft skills such as how to write a </a:t>
            </a:r>
            <a:r>
              <a:rPr lang="en-US" dirty="0" err="1" smtClean="0"/>
              <a:t>resumé</a:t>
            </a:r>
            <a:r>
              <a:rPr lang="en-US" dirty="0" smtClean="0"/>
              <a:t>, how to make a vocational plan, how to conduct</a:t>
            </a:r>
            <a:r>
              <a:rPr lang="en-US" baseline="0" dirty="0" smtClean="0"/>
              <a:t> yourself in an interview, and how to communicate.</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15</a:t>
            </a:fld>
            <a:endParaRPr lang="en-US"/>
          </a:p>
        </p:txBody>
      </p:sp>
    </p:spTree>
    <p:extLst>
      <p:ext uri="{BB962C8B-B14F-4D97-AF65-F5344CB8AC3E}">
        <p14:creationId xmlns:p14="http://schemas.microsoft.com/office/powerpoint/2010/main" val="3902650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3 most important things</a:t>
            </a:r>
            <a:r>
              <a:rPr lang="en-US" baseline="0" dirty="0" smtClean="0"/>
              <a:t> that students learn in the class are Identity, Character…</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16</a:t>
            </a:fld>
            <a:endParaRPr lang="en-US"/>
          </a:p>
        </p:txBody>
      </p:sp>
    </p:spTree>
    <p:extLst>
      <p:ext uri="{BB962C8B-B14F-4D97-AF65-F5344CB8AC3E}">
        <p14:creationId xmlns:p14="http://schemas.microsoft.com/office/powerpoint/2010/main" val="82682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Community. Members</a:t>
            </a:r>
            <a:r>
              <a:rPr lang="en-US" baseline="0" dirty="0" smtClean="0"/>
              <a:t> and leaders from c</a:t>
            </a:r>
            <a:r>
              <a:rPr lang="en-US" dirty="0" smtClean="0"/>
              <a:t>hurches, organizations, and businesses in the community come alongside students in the class to help</a:t>
            </a:r>
            <a:r>
              <a:rPr lang="en-US" baseline="0" dirty="0" smtClean="0"/>
              <a:t> them learn more about themselves and what it takes to find and keep a job.</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17</a:t>
            </a:fld>
            <a:endParaRPr lang="en-US"/>
          </a:p>
        </p:txBody>
      </p:sp>
    </p:spTree>
    <p:extLst>
      <p:ext uri="{BB962C8B-B14F-4D97-AF65-F5344CB8AC3E}">
        <p14:creationId xmlns:p14="http://schemas.microsoft.com/office/powerpoint/2010/main" val="425720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Jobs for Life has found that the poverty and joblessness</a:t>
            </a:r>
            <a:r>
              <a:rPr lang="en-US" baseline="0" dirty="0" smtClean="0"/>
              <a:t> </a:t>
            </a:r>
            <a:r>
              <a:rPr lang="en-US" dirty="0" smtClean="0"/>
              <a:t>problems are not caused by simply a lack of a job, but by a lack of identity.</a:t>
            </a:r>
            <a:r>
              <a:rPr lang="en-US" baseline="0" dirty="0" smtClean="0"/>
              <a:t> If you don’t care about yourself, don’t know who you are or why God made you, then it’s very difficult to get a job. You have to first know your identity before you can start trying to find a good job.</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18</a:t>
            </a:fld>
            <a:endParaRPr lang="en-US"/>
          </a:p>
        </p:txBody>
      </p:sp>
    </p:spTree>
    <p:extLst>
      <p:ext uri="{BB962C8B-B14F-4D97-AF65-F5344CB8AC3E}">
        <p14:creationId xmlns:p14="http://schemas.microsoft.com/office/powerpoint/2010/main" val="365956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Secondly, Jobs for Life has found that being ready to work is more about character than skill. Employers,</a:t>
            </a:r>
            <a:r>
              <a:rPr lang="en-US" baseline="0" dirty="0" smtClean="0"/>
              <a:t> by and large, say that they hire for character—they can train individuals on skills. Character means showing up to work on time, working well with others, being professional in the workplace, and being responsible with your time and tasks. Without character, it’s hard to keep a good job, let alone find one.</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19</a:t>
            </a:fld>
            <a:endParaRPr lang="en-US"/>
          </a:p>
        </p:txBody>
      </p:sp>
    </p:spTree>
    <p:extLst>
      <p:ext uri="{BB962C8B-B14F-4D97-AF65-F5344CB8AC3E}">
        <p14:creationId xmlns:p14="http://schemas.microsoft.com/office/powerpoint/2010/main" val="51334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can be used to add information about your Jobs for Life class including</a:t>
            </a:r>
            <a:r>
              <a:rPr lang="en-US" baseline="0" dirty="0" smtClean="0"/>
              <a:t> location, dates and times, and what is needed (supplies, volunteers, etc.)</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2</a:t>
            </a:fld>
            <a:endParaRPr lang="en-US"/>
          </a:p>
        </p:txBody>
      </p:sp>
    </p:spTree>
    <p:extLst>
      <p:ext uri="{BB962C8B-B14F-4D97-AF65-F5344CB8AC3E}">
        <p14:creationId xmlns:p14="http://schemas.microsoft.com/office/powerpoint/2010/main" val="1879949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it takes a community of support.</a:t>
            </a:r>
            <a:r>
              <a:rPr lang="en-US" baseline="0" dirty="0" smtClean="0"/>
              <a:t> Without a healthy, “who you know” network, it’s very difficult to find a good job. The Jobs for Life class is a platform churches and organizations can use to bring together this community of support and teach men and women identity and character, and the understanding of the dignity of work.</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20</a:t>
            </a:fld>
            <a:endParaRPr lang="en-US"/>
          </a:p>
        </p:txBody>
      </p:sp>
    </p:spTree>
    <p:extLst>
      <p:ext uri="{BB962C8B-B14F-4D97-AF65-F5344CB8AC3E}">
        <p14:creationId xmlns:p14="http://schemas.microsoft.com/office/powerpoint/2010/main" val="272025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just a few examples of students that</a:t>
            </a:r>
            <a:r>
              <a:rPr lang="en-US" baseline="0" dirty="0" smtClean="0"/>
              <a:t> have graduated from Jobs for Life classes all over the world. The Jobs for Life class is a place where dignity is restored, lives are changed, and communities are transformed.</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21</a:t>
            </a:fld>
            <a:endParaRPr lang="en-US"/>
          </a:p>
        </p:txBody>
      </p:sp>
    </p:spTree>
    <p:extLst>
      <p:ext uri="{BB962C8B-B14F-4D97-AF65-F5344CB8AC3E}">
        <p14:creationId xmlns:p14="http://schemas.microsoft.com/office/powerpoint/2010/main" val="985971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students</a:t>
            </a:r>
            <a:r>
              <a:rPr lang="en-US" baseline="0" dirty="0" smtClean="0"/>
              <a:t> in the class are not the only ones impacted however. Volunteers, instructors, and Champions gain a new perspective as well. New friendships are made, barriers are removed, and relationships are reconciled. Men and women discover that it’s not about “us helping them”, it’s about growing and learning together, and allowing God to work. </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22</a:t>
            </a:fld>
            <a:endParaRPr lang="en-US"/>
          </a:p>
        </p:txBody>
      </p:sp>
    </p:spTree>
    <p:extLst>
      <p:ext uri="{BB962C8B-B14F-4D97-AF65-F5344CB8AC3E}">
        <p14:creationId xmlns:p14="http://schemas.microsoft.com/office/powerpoint/2010/main" val="382227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a:t>
            </a:r>
            <a:r>
              <a:rPr lang="en-US" baseline="0" dirty="0" smtClean="0"/>
              <a:t> a global movement of churches and organizations fighting poverty through the dignity of work and helping men and women find and keep meaningful employment. Join us as we restore work, restore dignity, and flip the list! Visit </a:t>
            </a:r>
            <a:r>
              <a:rPr lang="en-US" baseline="0" dirty="0" err="1" smtClean="0"/>
              <a:t>www.jobsforlife.org</a:t>
            </a:r>
            <a:r>
              <a:rPr lang="en-US" baseline="0" dirty="0" smtClean="0"/>
              <a:t> for more information on how to get involved.</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23</a:t>
            </a:fld>
            <a:endParaRPr lang="en-US"/>
          </a:p>
        </p:txBody>
      </p:sp>
    </p:spTree>
    <p:extLst>
      <p:ext uri="{BB962C8B-B14F-4D97-AF65-F5344CB8AC3E}">
        <p14:creationId xmlns:p14="http://schemas.microsoft.com/office/powerpoint/2010/main" val="1267889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closing slide can be used to add information about your Jobs for Life class including</a:t>
            </a:r>
            <a:r>
              <a:rPr lang="en-US" baseline="0" dirty="0" smtClean="0"/>
              <a:t> location, dates and times, and what is needed (supplies, volunteers, etc.)</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24</a:t>
            </a:fld>
            <a:endParaRPr lang="en-US"/>
          </a:p>
        </p:txBody>
      </p:sp>
    </p:spTree>
    <p:extLst>
      <p:ext uri="{BB962C8B-B14F-4D97-AF65-F5344CB8AC3E}">
        <p14:creationId xmlns:p14="http://schemas.microsoft.com/office/powerpoint/2010/main" val="187994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presentation can then transition</a:t>
            </a:r>
            <a:r>
              <a:rPr lang="en-US" baseline="0" dirty="0" smtClean="0"/>
              <a:t> to discussing the one thing that everyone in the world wants—a good job! A study recently conducted by Gallup found this to be true. Over </a:t>
            </a:r>
            <a:r>
              <a:rPr lang="en-US" sz="1200" kern="1200" dirty="0" smtClean="0">
                <a:solidFill>
                  <a:schemeClr val="tx1"/>
                </a:solidFill>
                <a:latin typeface="+mn-lt"/>
                <a:ea typeface="+mn-ea"/>
                <a:cs typeface="+mn-cs"/>
              </a:rPr>
              <a:t>love, money, food, shelter, safety, peace, and freedom, a majority answered that a “good, full-time job” was what they desired.</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3</a:t>
            </a:fld>
            <a:endParaRPr lang="en-US"/>
          </a:p>
        </p:txBody>
      </p:sp>
    </p:spTree>
    <p:extLst>
      <p:ext uri="{BB962C8B-B14F-4D97-AF65-F5344CB8AC3E}">
        <p14:creationId xmlns:p14="http://schemas.microsoft.com/office/powerpoint/2010/main" val="24424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actually created us to work! He</a:t>
            </a:r>
            <a:r>
              <a:rPr lang="en-US" baseline="0" dirty="0" smtClean="0"/>
              <a:t> gives us all specific talents, gifts, and skills, and wants us to be using them to work for Him and His Kingdom.</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4</a:t>
            </a:fld>
            <a:endParaRPr lang="en-US"/>
          </a:p>
        </p:txBody>
      </p:sp>
    </p:spTree>
    <p:extLst>
      <p:ext uri="{BB962C8B-B14F-4D97-AF65-F5344CB8AC3E}">
        <p14:creationId xmlns:p14="http://schemas.microsoft.com/office/powerpoint/2010/main" val="212961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Sadly, there are many in our world that do not have a good job. Many</a:t>
            </a:r>
            <a:r>
              <a:rPr lang="en-US" baseline="0" dirty="0" smtClean="0"/>
              <a:t> do not have a job, period. What does this do to people?</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5</a:t>
            </a:fld>
            <a:endParaRPr lang="en-US"/>
          </a:p>
        </p:txBody>
      </p:sp>
    </p:spTree>
    <p:extLst>
      <p:ext uri="{BB962C8B-B14F-4D97-AF65-F5344CB8AC3E}">
        <p14:creationId xmlns:p14="http://schemas.microsoft.com/office/powerpoint/2010/main" val="105745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t>
            </a:r>
            <a:r>
              <a:rPr lang="en-US" dirty="0" smtClean="0"/>
              <a:t>ack of a job leads to many issues. A</a:t>
            </a:r>
            <a:r>
              <a:rPr lang="en-US" baseline="0" dirty="0" smtClean="0"/>
              <a:t> lack of work attacks one’s dignity like nothing else.</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6</a:t>
            </a:fld>
            <a:endParaRPr lang="en-US"/>
          </a:p>
        </p:txBody>
      </p:sp>
    </p:spTree>
    <p:extLst>
      <p:ext uri="{BB962C8B-B14F-4D97-AF65-F5344CB8AC3E}">
        <p14:creationId xmlns:p14="http://schemas.microsoft.com/office/powerpoint/2010/main" val="253623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Poverty is a global issue. 3</a:t>
            </a:r>
            <a:r>
              <a:rPr lang="en-US" baseline="0" dirty="0" smtClean="0"/>
              <a:t> billion people in the world live on less than $2.50/day. There are 46 million people in the U.S. in poverty, which is the most in history. We try to fight poverty by spending money on programs—this year we will pass $1 Trillion on these programs. That’s $80k/year for a family of four! But does this really help solve the problem of poverty?</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7</a:t>
            </a:fld>
            <a:endParaRPr lang="en-US"/>
          </a:p>
        </p:txBody>
      </p:sp>
    </p:spTree>
    <p:extLst>
      <p:ext uri="{BB962C8B-B14F-4D97-AF65-F5344CB8AC3E}">
        <p14:creationId xmlns:p14="http://schemas.microsoft.com/office/powerpoint/2010/main" val="368224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years, the American Church has tried to fight poverty as well. But 62% of churches in this country try to solve</a:t>
            </a:r>
            <a:r>
              <a:rPr lang="en-US" baseline="0" dirty="0" smtClean="0"/>
              <a:t> the issue by giving out food. 55% help people with housing, and 22% of churches give out clothes. Only 2% of churches in this country help people with employment.</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8</a:t>
            </a:fld>
            <a:endParaRPr lang="en-US"/>
          </a:p>
        </p:txBody>
      </p:sp>
    </p:spTree>
    <p:extLst>
      <p:ext uri="{BB962C8B-B14F-4D97-AF65-F5344CB8AC3E}">
        <p14:creationId xmlns:p14="http://schemas.microsoft.com/office/powerpoint/2010/main" val="270322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if we “flipped” this list? What would happen if churches</a:t>
            </a:r>
            <a:r>
              <a:rPr lang="en-US" baseline="0" dirty="0" smtClean="0"/>
              <a:t> spent their time and resources helping men and women find and keep a job?</a:t>
            </a:r>
            <a:endParaRPr lang="en-US" dirty="0"/>
          </a:p>
        </p:txBody>
      </p:sp>
      <p:sp>
        <p:nvSpPr>
          <p:cNvPr id="4" name="Slide Number Placeholder 3"/>
          <p:cNvSpPr>
            <a:spLocks noGrp="1"/>
          </p:cNvSpPr>
          <p:nvPr>
            <p:ph type="sldNum" sz="quarter" idx="10"/>
          </p:nvPr>
        </p:nvSpPr>
        <p:spPr/>
        <p:txBody>
          <a:bodyPr/>
          <a:lstStyle/>
          <a:p>
            <a:fld id="{2584571A-9562-294B-8891-44D79CBB9E77}" type="slidenum">
              <a:rPr lang="en-US" smtClean="0"/>
              <a:t>9</a:t>
            </a:fld>
            <a:endParaRPr lang="en-US"/>
          </a:p>
        </p:txBody>
      </p:sp>
    </p:spTree>
    <p:extLst>
      <p:ext uri="{BB962C8B-B14F-4D97-AF65-F5344CB8AC3E}">
        <p14:creationId xmlns:p14="http://schemas.microsoft.com/office/powerpoint/2010/main" val="61417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59FB0E-06D7-EE47-A65C-4236FA8D80A3}"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346397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9FB0E-06D7-EE47-A65C-4236FA8D80A3}"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232346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9FB0E-06D7-EE47-A65C-4236FA8D80A3}"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29228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9FB0E-06D7-EE47-A65C-4236FA8D80A3}"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46140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59FB0E-06D7-EE47-A65C-4236FA8D80A3}"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158028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59FB0E-06D7-EE47-A65C-4236FA8D80A3}"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209588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59FB0E-06D7-EE47-A65C-4236FA8D80A3}" type="datetimeFigureOut">
              <a:rPr lang="en-US" smtClean="0"/>
              <a:t>1/31/17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298485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59FB0E-06D7-EE47-A65C-4236FA8D80A3}" type="datetimeFigureOut">
              <a:rPr lang="en-US" smtClean="0"/>
              <a:t>1/31/17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251555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9FB0E-06D7-EE47-A65C-4236FA8D80A3}" type="datetimeFigureOut">
              <a:rPr lang="en-US" smtClean="0"/>
              <a:t>1/31/17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373647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9FB0E-06D7-EE47-A65C-4236FA8D80A3}"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268830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9FB0E-06D7-EE47-A65C-4236FA8D80A3}"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FB993-8C96-D54B-9871-57C3B8B466A3}" type="slidenum">
              <a:rPr lang="en-US" smtClean="0"/>
              <a:t>‹#›</a:t>
            </a:fld>
            <a:endParaRPr lang="en-US"/>
          </a:p>
        </p:txBody>
      </p:sp>
    </p:spTree>
    <p:extLst>
      <p:ext uri="{BB962C8B-B14F-4D97-AF65-F5344CB8AC3E}">
        <p14:creationId xmlns:p14="http://schemas.microsoft.com/office/powerpoint/2010/main" val="36828591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9FB0E-06D7-EE47-A65C-4236FA8D80A3}" type="datetimeFigureOut">
              <a:rPr lang="en-US" smtClean="0"/>
              <a:t>1/31/17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FB993-8C96-D54B-9871-57C3B8B466A3}" type="slidenum">
              <a:rPr lang="en-US" smtClean="0"/>
              <a:t>‹#›</a:t>
            </a:fld>
            <a:endParaRPr lang="en-US"/>
          </a:p>
        </p:txBody>
      </p:sp>
    </p:spTree>
    <p:extLst>
      <p:ext uri="{BB962C8B-B14F-4D97-AF65-F5344CB8AC3E}">
        <p14:creationId xmlns:p14="http://schemas.microsoft.com/office/powerpoint/2010/main" val="25925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fL-ppt-template_OPENIN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25350" y="5179180"/>
            <a:ext cx="7896512" cy="780366"/>
          </a:xfrm>
        </p:spPr>
        <p:txBody>
          <a:bodyPr>
            <a:normAutofit/>
          </a:bodyPr>
          <a:lstStyle/>
          <a:p>
            <a:pPr algn="r"/>
            <a:r>
              <a:rPr lang="en-US" sz="4000" dirty="0" smtClean="0">
                <a:solidFill>
                  <a:schemeClr val="bg1"/>
                </a:solidFill>
                <a:latin typeface="Avenir Black"/>
                <a:cs typeface="Avenir Black"/>
              </a:rPr>
              <a:t>[insert title]</a:t>
            </a:r>
            <a:endParaRPr lang="en-US" sz="4000" dirty="0">
              <a:solidFill>
                <a:schemeClr val="bg1"/>
              </a:solidFill>
              <a:latin typeface="Avenir Black"/>
              <a:cs typeface="Avenir Black"/>
            </a:endParaRPr>
          </a:p>
        </p:txBody>
      </p:sp>
      <p:sp>
        <p:nvSpPr>
          <p:cNvPr id="3" name="Subtitle 2"/>
          <p:cNvSpPr>
            <a:spLocks noGrp="1"/>
          </p:cNvSpPr>
          <p:nvPr>
            <p:ph type="subTitle" idx="1"/>
          </p:nvPr>
        </p:nvSpPr>
        <p:spPr>
          <a:xfrm>
            <a:off x="1511150" y="5919515"/>
            <a:ext cx="7210712" cy="488807"/>
          </a:xfrm>
        </p:spPr>
        <p:txBody>
          <a:bodyPr>
            <a:noAutofit/>
          </a:bodyPr>
          <a:lstStyle/>
          <a:p>
            <a:pPr algn="r"/>
            <a:r>
              <a:rPr lang="en-US" sz="2800" dirty="0" smtClean="0">
                <a:solidFill>
                  <a:schemeClr val="bg1">
                    <a:lumMod val="75000"/>
                  </a:schemeClr>
                </a:solidFill>
                <a:latin typeface="Avenir Roman"/>
                <a:cs typeface="Avenir Roman"/>
              </a:rPr>
              <a:t>[insert your location and/or date]</a:t>
            </a:r>
            <a:endParaRPr lang="en-US" sz="2800" dirty="0">
              <a:solidFill>
                <a:schemeClr val="bg1">
                  <a:lumMod val="75000"/>
                </a:schemeClr>
              </a:solidFill>
              <a:latin typeface="Avenir Roman"/>
              <a:cs typeface="Avenir Roman"/>
            </a:endParaRPr>
          </a:p>
        </p:txBody>
      </p:sp>
    </p:spTree>
    <p:extLst>
      <p:ext uri="{BB962C8B-B14F-4D97-AF65-F5344CB8AC3E}">
        <p14:creationId xmlns:p14="http://schemas.microsoft.com/office/powerpoint/2010/main" val="148142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79170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3922685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13452489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25227094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Jfl</a:t>
            </a:r>
            <a:r>
              <a:rPr lang="en-US" dirty="0" smtClean="0"/>
              <a:t> Class - Pic</a:t>
            </a:r>
            <a:endParaRPr lang="en-US" dirty="0"/>
          </a:p>
        </p:txBody>
      </p:sp>
      <p:pic>
        <p:nvPicPr>
          <p:cNvPr id="3" name="Picture 2" descr="Copy of Lessons Learned (2)-3.png"/>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24549368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py of  THE ROLE OF THE  (7)-1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85859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py of  THE ROLE OF THE  (7)-9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89682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py of  THE ROLE OF THE  (7)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90204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26417817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7492898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163"/>
            <a:ext cx="8229600" cy="953556"/>
          </a:xfrm>
        </p:spPr>
        <p:txBody>
          <a:bodyPr>
            <a:noAutofit/>
          </a:bodyPr>
          <a:lstStyle/>
          <a:p>
            <a:r>
              <a:rPr lang="en-US" sz="4800" dirty="0" smtClean="0">
                <a:solidFill>
                  <a:schemeClr val="tx2">
                    <a:lumMod val="75000"/>
                  </a:schemeClr>
                </a:solidFill>
                <a:latin typeface="Avenir Black"/>
                <a:cs typeface="Avenir Black"/>
              </a:rPr>
              <a:t>Heading</a:t>
            </a:r>
            <a:endParaRPr lang="en-US" sz="4800" dirty="0">
              <a:solidFill>
                <a:schemeClr val="tx2">
                  <a:lumMod val="75000"/>
                </a:schemeClr>
              </a:solidFill>
              <a:latin typeface="Avenir Black"/>
              <a:cs typeface="Avenir Black"/>
            </a:endParaRPr>
          </a:p>
        </p:txBody>
      </p:sp>
      <p:sp>
        <p:nvSpPr>
          <p:cNvPr id="3" name="Subtitle 2"/>
          <p:cNvSpPr>
            <a:spLocks noGrp="1"/>
          </p:cNvSpPr>
          <p:nvPr>
            <p:ph idx="1"/>
          </p:nvPr>
        </p:nvSpPr>
        <p:spPr>
          <a:xfrm>
            <a:off x="457200" y="1600201"/>
            <a:ext cx="8229600" cy="4136026"/>
          </a:xfrm>
        </p:spPr>
        <p:txBody>
          <a:bodyPr/>
          <a:lstStyle/>
          <a:p>
            <a:r>
              <a:rPr lang="en-US" dirty="0" smtClean="0">
                <a:solidFill>
                  <a:srgbClr val="17375E"/>
                </a:solidFill>
                <a:latin typeface="Avenir Roman"/>
                <a:cs typeface="Avenir Roman"/>
              </a:rPr>
              <a:t>Subheading </a:t>
            </a:r>
          </a:p>
          <a:p>
            <a:pPr lvl="1"/>
            <a:r>
              <a:rPr lang="en-US" dirty="0">
                <a:solidFill>
                  <a:schemeClr val="tx2">
                    <a:lumMod val="60000"/>
                    <a:lumOff val="40000"/>
                  </a:schemeClr>
                </a:solidFill>
                <a:latin typeface="Avenir Roman"/>
                <a:cs typeface="Avenir Roman"/>
              </a:rPr>
              <a:t>T</a:t>
            </a:r>
            <a:r>
              <a:rPr lang="en-US" dirty="0" smtClean="0">
                <a:solidFill>
                  <a:schemeClr val="tx2">
                    <a:lumMod val="60000"/>
                    <a:lumOff val="40000"/>
                  </a:schemeClr>
                </a:solidFill>
                <a:latin typeface="Avenir Roman"/>
                <a:cs typeface="Avenir Roman"/>
              </a:rPr>
              <a:t>hird level text here</a:t>
            </a:r>
          </a:p>
          <a:p>
            <a:r>
              <a:rPr lang="en-US" dirty="0">
                <a:solidFill>
                  <a:srgbClr val="17375E"/>
                </a:solidFill>
                <a:latin typeface="Avenir Roman"/>
                <a:cs typeface="Avenir Roman"/>
              </a:rPr>
              <a:t>Subheading </a:t>
            </a:r>
          </a:p>
          <a:p>
            <a:pPr lvl="1"/>
            <a:r>
              <a:rPr lang="en-US" dirty="0">
                <a:solidFill>
                  <a:srgbClr val="558ED5"/>
                </a:solidFill>
                <a:latin typeface="Avenir Roman"/>
                <a:cs typeface="Avenir Roman"/>
              </a:rPr>
              <a:t>Third level text here</a:t>
            </a:r>
          </a:p>
          <a:p>
            <a:r>
              <a:rPr lang="en-US" dirty="0">
                <a:solidFill>
                  <a:srgbClr val="17375E"/>
                </a:solidFill>
                <a:latin typeface="Avenir Roman"/>
                <a:cs typeface="Avenir Roman"/>
              </a:rPr>
              <a:t>Subheading </a:t>
            </a:r>
          </a:p>
          <a:p>
            <a:pPr lvl="1"/>
            <a:r>
              <a:rPr lang="en-US" dirty="0">
                <a:solidFill>
                  <a:srgbClr val="558ED5"/>
                </a:solidFill>
                <a:latin typeface="Avenir Roman"/>
                <a:cs typeface="Avenir Roman"/>
              </a:rPr>
              <a:t>Third level text here</a:t>
            </a:r>
          </a:p>
          <a:p>
            <a:pPr lvl="1"/>
            <a:endParaRPr lang="en-US" dirty="0">
              <a:solidFill>
                <a:schemeClr val="tx1">
                  <a:lumMod val="50000"/>
                  <a:lumOff val="50000"/>
                </a:schemeClr>
              </a:solidFill>
              <a:latin typeface="Avenir Roman"/>
              <a:cs typeface="Avenir Roman"/>
            </a:endParaRPr>
          </a:p>
          <a:p>
            <a:pPr lvl="1"/>
            <a:endParaRPr lang="en-US" dirty="0">
              <a:solidFill>
                <a:schemeClr val="tx1">
                  <a:lumMod val="50000"/>
                  <a:lumOff val="50000"/>
                </a:schemeClr>
              </a:solidFill>
              <a:latin typeface="Avenir Roman"/>
              <a:cs typeface="Avenir Roman"/>
            </a:endParaRPr>
          </a:p>
        </p:txBody>
      </p:sp>
    </p:spTree>
    <p:extLst>
      <p:ext uri="{BB962C8B-B14F-4D97-AF65-F5344CB8AC3E}">
        <p14:creationId xmlns:p14="http://schemas.microsoft.com/office/powerpoint/2010/main" val="369799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30672116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py of  THE ROLE OF THE  (7)-1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15064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 b="10933"/>
          <a:stretch/>
        </p:blipFill>
        <p:spPr>
          <a:xfrm>
            <a:off x="0" y="0"/>
            <a:ext cx="9144000" cy="6108192"/>
          </a:xfrm>
          <a:prstGeom prst="rect">
            <a:avLst/>
          </a:prstGeom>
        </p:spPr>
      </p:pic>
    </p:spTree>
    <p:extLst>
      <p:ext uri="{BB962C8B-B14F-4D97-AF65-F5344CB8AC3E}">
        <p14:creationId xmlns:p14="http://schemas.microsoft.com/office/powerpoint/2010/main" val="31360232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51317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163"/>
            <a:ext cx="8229600" cy="953556"/>
          </a:xfrm>
        </p:spPr>
        <p:txBody>
          <a:bodyPr>
            <a:noAutofit/>
          </a:bodyPr>
          <a:lstStyle/>
          <a:p>
            <a:r>
              <a:rPr lang="en-US" sz="4800" dirty="0" smtClean="0">
                <a:solidFill>
                  <a:schemeClr val="tx2">
                    <a:lumMod val="75000"/>
                  </a:schemeClr>
                </a:solidFill>
                <a:latin typeface="Avenir Black"/>
                <a:cs typeface="Avenir Black"/>
              </a:rPr>
              <a:t>Heading</a:t>
            </a:r>
            <a:endParaRPr lang="en-US" sz="4800" dirty="0">
              <a:solidFill>
                <a:schemeClr val="tx2">
                  <a:lumMod val="75000"/>
                </a:schemeClr>
              </a:solidFill>
              <a:latin typeface="Avenir Black"/>
              <a:cs typeface="Avenir Black"/>
            </a:endParaRPr>
          </a:p>
        </p:txBody>
      </p:sp>
      <p:sp>
        <p:nvSpPr>
          <p:cNvPr id="3" name="Subtitle 2"/>
          <p:cNvSpPr>
            <a:spLocks noGrp="1"/>
          </p:cNvSpPr>
          <p:nvPr>
            <p:ph idx="1"/>
          </p:nvPr>
        </p:nvSpPr>
        <p:spPr>
          <a:xfrm>
            <a:off x="457200" y="1600201"/>
            <a:ext cx="8229600" cy="4136026"/>
          </a:xfrm>
        </p:spPr>
        <p:txBody>
          <a:bodyPr/>
          <a:lstStyle/>
          <a:p>
            <a:r>
              <a:rPr lang="en-US" dirty="0" smtClean="0">
                <a:solidFill>
                  <a:srgbClr val="17375E"/>
                </a:solidFill>
                <a:latin typeface="Avenir Roman"/>
                <a:cs typeface="Avenir Roman"/>
              </a:rPr>
              <a:t>Subheading </a:t>
            </a:r>
          </a:p>
          <a:p>
            <a:pPr lvl="1"/>
            <a:r>
              <a:rPr lang="en-US" dirty="0">
                <a:solidFill>
                  <a:schemeClr val="tx2">
                    <a:lumMod val="60000"/>
                    <a:lumOff val="40000"/>
                  </a:schemeClr>
                </a:solidFill>
                <a:latin typeface="Avenir Roman"/>
                <a:cs typeface="Avenir Roman"/>
              </a:rPr>
              <a:t>T</a:t>
            </a:r>
            <a:r>
              <a:rPr lang="en-US" dirty="0" smtClean="0">
                <a:solidFill>
                  <a:schemeClr val="tx2">
                    <a:lumMod val="60000"/>
                    <a:lumOff val="40000"/>
                  </a:schemeClr>
                </a:solidFill>
                <a:latin typeface="Avenir Roman"/>
                <a:cs typeface="Avenir Roman"/>
              </a:rPr>
              <a:t>hird level text here</a:t>
            </a:r>
          </a:p>
          <a:p>
            <a:r>
              <a:rPr lang="en-US" dirty="0">
                <a:solidFill>
                  <a:srgbClr val="17375E"/>
                </a:solidFill>
                <a:latin typeface="Avenir Roman"/>
                <a:cs typeface="Avenir Roman"/>
              </a:rPr>
              <a:t>Subheading </a:t>
            </a:r>
          </a:p>
          <a:p>
            <a:pPr lvl="1"/>
            <a:r>
              <a:rPr lang="en-US" dirty="0">
                <a:solidFill>
                  <a:srgbClr val="558ED5"/>
                </a:solidFill>
                <a:latin typeface="Avenir Roman"/>
                <a:cs typeface="Avenir Roman"/>
              </a:rPr>
              <a:t>Third level text here</a:t>
            </a:r>
          </a:p>
          <a:p>
            <a:r>
              <a:rPr lang="en-US" dirty="0">
                <a:solidFill>
                  <a:srgbClr val="17375E"/>
                </a:solidFill>
                <a:latin typeface="Avenir Roman"/>
                <a:cs typeface="Avenir Roman"/>
              </a:rPr>
              <a:t>Subheading </a:t>
            </a:r>
          </a:p>
          <a:p>
            <a:pPr lvl="1"/>
            <a:r>
              <a:rPr lang="en-US" dirty="0">
                <a:solidFill>
                  <a:srgbClr val="558ED5"/>
                </a:solidFill>
                <a:latin typeface="Avenir Roman"/>
                <a:cs typeface="Avenir Roman"/>
              </a:rPr>
              <a:t>Third level text here</a:t>
            </a:r>
          </a:p>
          <a:p>
            <a:pPr lvl="1"/>
            <a:endParaRPr lang="en-US" dirty="0">
              <a:solidFill>
                <a:schemeClr val="tx1">
                  <a:lumMod val="50000"/>
                  <a:lumOff val="50000"/>
                </a:schemeClr>
              </a:solidFill>
              <a:latin typeface="Avenir Roman"/>
              <a:cs typeface="Avenir Roman"/>
            </a:endParaRPr>
          </a:p>
          <a:p>
            <a:pPr lvl="1"/>
            <a:endParaRPr lang="en-US" dirty="0">
              <a:solidFill>
                <a:schemeClr val="tx1">
                  <a:lumMod val="50000"/>
                  <a:lumOff val="50000"/>
                </a:schemeClr>
              </a:solidFill>
              <a:latin typeface="Avenir Roman"/>
              <a:cs typeface="Avenir Roman"/>
            </a:endParaRPr>
          </a:p>
        </p:txBody>
      </p:sp>
    </p:spTree>
    <p:extLst>
      <p:ext uri="{BB962C8B-B14F-4D97-AF65-F5344CB8AC3E}">
        <p14:creationId xmlns:p14="http://schemas.microsoft.com/office/powerpoint/2010/main" val="47435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OOD JOB.png"/>
          <p:cNvPicPr>
            <a:picLocks noChangeAspect="1"/>
          </p:cNvPicPr>
          <p:nvPr/>
        </p:nvPicPr>
        <p:blipFill rotWithShape="1">
          <a:blip r:embed="rId3">
            <a:extLst>
              <a:ext uri="{28A0092B-C50C-407E-A947-70E740481C1C}">
                <a14:useLocalDpi xmlns:a14="http://schemas.microsoft.com/office/drawing/2010/main" val="0"/>
              </a:ext>
            </a:extLst>
          </a:blip>
          <a:srcRect b="11997"/>
          <a:stretch/>
        </p:blipFill>
        <p:spPr>
          <a:xfrm>
            <a:off x="0" y="0"/>
            <a:ext cx="9144000" cy="6035040"/>
          </a:xfrm>
          <a:prstGeom prst="rect">
            <a:avLst/>
          </a:prstGeom>
        </p:spPr>
      </p:pic>
    </p:spTree>
    <p:extLst>
      <p:ext uri="{BB962C8B-B14F-4D97-AF65-F5344CB8AC3E}">
        <p14:creationId xmlns:p14="http://schemas.microsoft.com/office/powerpoint/2010/main" val="39886723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nesis 215.pn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10022" y="832157"/>
            <a:ext cx="9154022" cy="5034359"/>
          </a:xfrm>
        </p:spPr>
      </p:pic>
    </p:spTree>
    <p:extLst>
      <p:ext uri="{BB962C8B-B14F-4D97-AF65-F5344CB8AC3E}">
        <p14:creationId xmlns:p14="http://schemas.microsoft.com/office/powerpoint/2010/main" val="14605665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19014044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ck of Work.png"/>
          <p:cNvPicPr>
            <a:picLocks noChangeAspect="1"/>
          </p:cNvPicPr>
          <p:nvPr/>
        </p:nvPicPr>
        <p:blipFill rotWithShape="1">
          <a:blip r:embed="rId3">
            <a:extLst>
              <a:ext uri="{28A0092B-C50C-407E-A947-70E740481C1C}">
                <a14:useLocalDpi xmlns:a14="http://schemas.microsoft.com/office/drawing/2010/main" val="0"/>
              </a:ext>
            </a:extLst>
          </a:blip>
          <a:srcRect t="-1" b="10933"/>
          <a:stretch/>
        </p:blipFill>
        <p:spPr>
          <a:xfrm>
            <a:off x="0" y="0"/>
            <a:ext cx="9144000" cy="6108192"/>
          </a:xfrm>
          <a:prstGeom prst="rect">
            <a:avLst/>
          </a:prstGeom>
        </p:spPr>
      </p:pic>
    </p:spTree>
    <p:extLst>
      <p:ext uri="{BB962C8B-B14F-4D97-AF65-F5344CB8AC3E}">
        <p14:creationId xmlns:p14="http://schemas.microsoft.com/office/powerpoint/2010/main" val="16050571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py of  THE ROLE OF THE  (9)-23.png"/>
          <p:cNvPicPr>
            <a:picLocks noChangeAspect="1"/>
          </p:cNvPicPr>
          <p:nvPr/>
        </p:nvPicPr>
        <p:blipFill rotWithShape="1">
          <a:blip r:embed="rId3">
            <a:extLst>
              <a:ext uri="{28A0092B-C50C-407E-A947-70E740481C1C}">
                <a14:useLocalDpi xmlns:a14="http://schemas.microsoft.com/office/drawing/2010/main" val="0"/>
              </a:ext>
            </a:extLst>
          </a:blip>
          <a:srcRect t="-11997" b="11997"/>
          <a:stretch/>
        </p:blipFill>
        <p:spPr>
          <a:xfrm>
            <a:off x="0" y="-822960"/>
            <a:ext cx="9144000" cy="6858000"/>
          </a:xfrm>
          <a:prstGeom prst="rect">
            <a:avLst/>
          </a:prstGeom>
        </p:spPr>
      </p:pic>
    </p:spTree>
    <p:extLst>
      <p:ext uri="{BB962C8B-B14F-4D97-AF65-F5344CB8AC3E}">
        <p14:creationId xmlns:p14="http://schemas.microsoft.com/office/powerpoint/2010/main" val="9692087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1080861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4933"/>
          <a:stretch/>
        </p:blipFill>
        <p:spPr>
          <a:xfrm>
            <a:off x="0" y="0"/>
            <a:ext cx="9144000" cy="5833872"/>
          </a:xfrm>
          <a:prstGeom prst="rect">
            <a:avLst/>
          </a:prstGeom>
        </p:spPr>
      </p:pic>
    </p:spTree>
    <p:extLst>
      <p:ext uri="{BB962C8B-B14F-4D97-AF65-F5344CB8AC3E}">
        <p14:creationId xmlns:p14="http://schemas.microsoft.com/office/powerpoint/2010/main" val="20325913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1441</TotalTime>
  <Words>1163</Words>
  <Application>Microsoft Macintosh PowerPoint</Application>
  <PresentationFormat>On-screen Show (4:3)</PresentationFormat>
  <Paragraphs>65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[insert title]</vt:lpstr>
      <vt:lpstr>Heading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Jfl Class - 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Heading</vt:lpstr>
    </vt:vector>
  </TitlesOfParts>
  <Company>Jobs for Life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heading here</dc:title>
  <dc:creator>Alex Ford</dc:creator>
  <cp:lastModifiedBy>Jessie Nordstrom</cp:lastModifiedBy>
  <cp:revision>26</cp:revision>
  <dcterms:created xsi:type="dcterms:W3CDTF">2014-10-28T15:32:43Z</dcterms:created>
  <dcterms:modified xsi:type="dcterms:W3CDTF">2017-01-31T21:16:00Z</dcterms:modified>
</cp:coreProperties>
</file>